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5" r:id="rId18"/>
    <p:sldId id="272" r:id="rId19"/>
    <p:sldId id="273"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20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46E1FFB2-0551-4211-A6EB-DCA85CB67E63}"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46E1FFB2-0551-4211-A6EB-DCA85CB67E6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EBC2165-9718-4ACC-A90A-037ED421145B}" type="datetimeFigureOut">
              <a:rPr lang="en-US" smtClean="0"/>
              <a:t>9/21/2012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E1FFB2-0551-4211-A6EB-DCA85CB67E6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EBC2165-9718-4ACC-A90A-037ED421145B}" type="datetimeFigureOut">
              <a:rPr lang="en-US" smtClean="0"/>
              <a:t>9/21/2012</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6E1FFB2-0551-4211-A6EB-DCA85CB67E63}"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hyperlink" Target="http://www.admiraltymodels.com/"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914400"/>
            <a:ext cx="8229600" cy="1828800"/>
          </a:xfrm>
        </p:spPr>
        <p:txBody>
          <a:bodyPr/>
          <a:lstStyle/>
          <a:p>
            <a:r>
              <a:rPr lang="en-US" dirty="0" smtClean="0">
                <a:solidFill>
                  <a:schemeClr val="accent1"/>
                </a:solidFill>
              </a:rPr>
              <a:t>The Fully Framed Cross-section</a:t>
            </a:r>
            <a:endParaRPr lang="en-US" dirty="0">
              <a:solidFill>
                <a:schemeClr val="accent1"/>
              </a:solidFill>
            </a:endParaRPr>
          </a:p>
        </p:txBody>
      </p:sp>
      <p:sp>
        <p:nvSpPr>
          <p:cNvPr id="5" name="Subtitle 4"/>
          <p:cNvSpPr>
            <a:spLocks noGrp="1"/>
          </p:cNvSpPr>
          <p:nvPr>
            <p:ph type="subTitle" idx="1"/>
          </p:nvPr>
        </p:nvSpPr>
        <p:spPr>
          <a:xfrm>
            <a:off x="1371600" y="3657600"/>
            <a:ext cx="6400800" cy="1905000"/>
          </a:xfrm>
        </p:spPr>
        <p:txBody>
          <a:bodyPr>
            <a:normAutofit fontScale="62500" lnSpcReduction="20000"/>
          </a:bodyPr>
          <a:lstStyle/>
          <a:p>
            <a:r>
              <a:rPr lang="en-US" sz="5800" dirty="0" smtClean="0">
                <a:solidFill>
                  <a:schemeClr val="accent1"/>
                </a:solidFill>
              </a:rPr>
              <a:t>Based on HM Sloop </a:t>
            </a:r>
            <a:r>
              <a:rPr lang="en-US" sz="5800" i="1" dirty="0" smtClean="0">
                <a:solidFill>
                  <a:schemeClr val="accent1"/>
                </a:solidFill>
              </a:rPr>
              <a:t>Echo</a:t>
            </a:r>
            <a:r>
              <a:rPr lang="en-US" sz="5800" dirty="0" smtClean="0">
                <a:solidFill>
                  <a:schemeClr val="accent1"/>
                </a:solidFill>
              </a:rPr>
              <a:t>, 1781</a:t>
            </a:r>
          </a:p>
          <a:p>
            <a:endParaRPr lang="en-US" dirty="0" smtClean="0">
              <a:solidFill>
                <a:schemeClr val="accent1"/>
              </a:solidFill>
            </a:endParaRPr>
          </a:p>
          <a:p>
            <a:endParaRPr lang="en-US" dirty="0" smtClean="0">
              <a:solidFill>
                <a:schemeClr val="accent1"/>
              </a:solidFill>
            </a:endParaRPr>
          </a:p>
          <a:p>
            <a:r>
              <a:rPr lang="en-US" sz="3600" dirty="0" smtClean="0">
                <a:solidFill>
                  <a:schemeClr val="accent1"/>
                </a:solidFill>
              </a:rPr>
              <a:t>Model by </a:t>
            </a:r>
            <a:r>
              <a:rPr lang="en-US" sz="3600" dirty="0">
                <a:solidFill>
                  <a:schemeClr val="accent1"/>
                </a:solidFill>
              </a:rPr>
              <a:t>Greg </a:t>
            </a:r>
            <a:r>
              <a:rPr lang="en-US" sz="3600" dirty="0" smtClean="0">
                <a:solidFill>
                  <a:schemeClr val="accent1"/>
                </a:solidFill>
              </a:rPr>
              <a:t>Herbert</a:t>
            </a:r>
          </a:p>
          <a:p>
            <a:r>
              <a:rPr lang="en-US" sz="3600" dirty="0" smtClean="0">
                <a:solidFill>
                  <a:schemeClr val="accent1"/>
                </a:solidFill>
              </a:rPr>
              <a:t>Plans </a:t>
            </a:r>
            <a:r>
              <a:rPr lang="en-US" sz="3600" dirty="0">
                <a:solidFill>
                  <a:schemeClr val="accent1"/>
                </a:solidFill>
              </a:rPr>
              <a:t>by David Antscherl</a:t>
            </a:r>
          </a:p>
          <a:p>
            <a:endParaRPr lang="en-US" sz="2400" dirty="0">
              <a:solidFill>
                <a:schemeClr val="accent1"/>
              </a:solidFill>
            </a:endParaRPr>
          </a:p>
        </p:txBody>
      </p:sp>
    </p:spTree>
    <p:extLst>
      <p:ext uri="{BB962C8B-B14F-4D97-AF65-F5344CB8AC3E}">
        <p14:creationId xmlns:p14="http://schemas.microsoft.com/office/powerpoint/2010/main" val="2896170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Raising the Floors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371600"/>
            <a:ext cx="6172200" cy="376780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19200" y="5486400"/>
            <a:ext cx="6629400" cy="738664"/>
          </a:xfrm>
          <a:prstGeom prst="rect">
            <a:avLst/>
          </a:prstGeom>
          <a:noFill/>
        </p:spPr>
        <p:txBody>
          <a:bodyPr wrap="square" rtlCol="0">
            <a:spAutoFit/>
          </a:bodyPr>
          <a:lstStyle/>
          <a:p>
            <a:r>
              <a:rPr lang="en-US" sz="1400" dirty="0" smtClean="0">
                <a:solidFill>
                  <a:schemeClr val="accent1"/>
                </a:solidFill>
              </a:rPr>
              <a:t>Raising the floors is relatively simple. The mortise is cut first to fit snugly onto the keel. The patterns are applied with rubber cement. The floors are then cut to shape using a scrollsaw. The scarph joints are cut on the mill or using a chisel.</a:t>
            </a:r>
            <a:endParaRPr lang="en-US" sz="1400" dirty="0">
              <a:solidFill>
                <a:schemeClr val="accent1"/>
              </a:solidFill>
            </a:endParaRPr>
          </a:p>
        </p:txBody>
      </p:sp>
    </p:spTree>
    <p:extLst>
      <p:ext uri="{BB962C8B-B14F-4D97-AF65-F5344CB8AC3E}">
        <p14:creationId xmlns:p14="http://schemas.microsoft.com/office/powerpoint/2010/main" val="3278768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Dead Flat Frame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447800"/>
            <a:ext cx="3754783" cy="4572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625198"/>
            <a:ext cx="4076699" cy="239460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24400" y="1524000"/>
            <a:ext cx="4076700" cy="1384995"/>
          </a:xfrm>
          <a:prstGeom prst="rect">
            <a:avLst/>
          </a:prstGeom>
          <a:noFill/>
        </p:spPr>
        <p:txBody>
          <a:bodyPr wrap="square" rtlCol="0">
            <a:spAutoFit/>
          </a:bodyPr>
          <a:lstStyle/>
          <a:p>
            <a:r>
              <a:rPr lang="en-US" sz="1400" dirty="0" smtClean="0">
                <a:solidFill>
                  <a:schemeClr val="accent1"/>
                </a:solidFill>
              </a:rPr>
              <a:t>The fore frames, starting with the dead flat, have a chock, second futtocks and toptimbers. The chock is made first, with the keel mortise cut on the table saw, and glued up over the frame pattern. A 15” keel template is glued to the plan to insure a tight fit of the assembly to the keel.</a:t>
            </a:r>
            <a:endParaRPr lang="en-US" sz="1400" dirty="0">
              <a:solidFill>
                <a:schemeClr val="accent1"/>
              </a:solidFill>
            </a:endParaRPr>
          </a:p>
        </p:txBody>
      </p:sp>
    </p:spTree>
    <p:extLst>
      <p:ext uri="{BB962C8B-B14F-4D97-AF65-F5344CB8AC3E}">
        <p14:creationId xmlns:p14="http://schemas.microsoft.com/office/powerpoint/2010/main" val="41970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Futtocks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1676400"/>
            <a:ext cx="7848600" cy="352482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90600" y="5562600"/>
            <a:ext cx="7239000" cy="523220"/>
          </a:xfrm>
          <a:prstGeom prst="rect">
            <a:avLst/>
          </a:prstGeom>
          <a:noFill/>
        </p:spPr>
        <p:txBody>
          <a:bodyPr wrap="square" rtlCol="0">
            <a:spAutoFit/>
          </a:bodyPr>
          <a:lstStyle/>
          <a:p>
            <a:r>
              <a:rPr lang="en-US" sz="1400" dirty="0" smtClean="0">
                <a:solidFill>
                  <a:schemeClr val="accent1"/>
                </a:solidFill>
              </a:rPr>
              <a:t>In similar fashion all the fore frames, with their chocks, are assembled and test fitted on the keel. No frames are glued in place for now.</a:t>
            </a:r>
            <a:endParaRPr lang="en-US" sz="1400" dirty="0">
              <a:solidFill>
                <a:schemeClr val="accent1"/>
              </a:solidFill>
            </a:endParaRPr>
          </a:p>
        </p:txBody>
      </p:sp>
    </p:spTree>
    <p:extLst>
      <p:ext uri="{BB962C8B-B14F-4D97-AF65-F5344CB8AC3E}">
        <p14:creationId xmlns:p14="http://schemas.microsoft.com/office/powerpoint/2010/main" val="3574664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Dead Flat Frame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706" y="1447800"/>
            <a:ext cx="5150588" cy="3869620"/>
          </a:xfrm>
          <a:prstGeom prst="rect">
            <a:avLst/>
          </a:prstGeom>
        </p:spPr>
      </p:pic>
      <p:sp>
        <p:nvSpPr>
          <p:cNvPr id="4" name="TextBox 3"/>
          <p:cNvSpPr txBox="1"/>
          <p:nvPr/>
        </p:nvSpPr>
        <p:spPr>
          <a:xfrm>
            <a:off x="1219200" y="5638800"/>
            <a:ext cx="6934200" cy="523220"/>
          </a:xfrm>
          <a:prstGeom prst="rect">
            <a:avLst/>
          </a:prstGeom>
          <a:noFill/>
        </p:spPr>
        <p:txBody>
          <a:bodyPr wrap="square" rtlCol="0">
            <a:spAutoFit/>
          </a:bodyPr>
          <a:lstStyle/>
          <a:p>
            <a:r>
              <a:rPr lang="en-US" sz="1400" dirty="0" smtClean="0">
                <a:solidFill>
                  <a:schemeClr val="accent1"/>
                </a:solidFill>
              </a:rPr>
              <a:t>The toptimber futtocks are cut and the ends glued to the second futtocks over the pattern. The toptimber is sided 1” less than the second futtock.</a:t>
            </a:r>
            <a:endParaRPr lang="en-US" sz="1400" dirty="0">
              <a:solidFill>
                <a:schemeClr val="accent1"/>
              </a:solidFill>
            </a:endParaRPr>
          </a:p>
        </p:txBody>
      </p:sp>
    </p:spTree>
    <p:extLst>
      <p:ext uri="{BB962C8B-B14F-4D97-AF65-F5344CB8AC3E}">
        <p14:creationId xmlns:p14="http://schemas.microsoft.com/office/powerpoint/2010/main" val="3823758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Dead Flat Frame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544782"/>
            <a:ext cx="3047999" cy="229037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544782"/>
            <a:ext cx="4328411" cy="2286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55782" y="4495800"/>
            <a:ext cx="7605011" cy="1169551"/>
          </a:xfrm>
          <a:prstGeom prst="rect">
            <a:avLst/>
          </a:prstGeom>
          <a:noFill/>
        </p:spPr>
        <p:txBody>
          <a:bodyPr wrap="square" rtlCol="0">
            <a:spAutoFit/>
          </a:bodyPr>
          <a:lstStyle/>
          <a:p>
            <a:r>
              <a:rPr lang="en-US" sz="1400" dirty="0" smtClean="0">
                <a:solidFill>
                  <a:schemeClr val="accent1"/>
                </a:solidFill>
              </a:rPr>
              <a:t>The glued up frame is carefully placed over a wood blank of the same thickness and the chock shape traced. The chock is cut on the scrollsaw then fitted to the frame. Small refinements with a disk sander or sanding block will insure a tight fit. Be careful when handling the frames at this point as they are prone to break at the scarph joints. The chocks are glued in place with yellow carpenters glue and the frame is now very strong.</a:t>
            </a:r>
            <a:endParaRPr lang="en-US" sz="1400" dirty="0">
              <a:solidFill>
                <a:schemeClr val="accent1"/>
              </a:solidFill>
            </a:endParaRPr>
          </a:p>
        </p:txBody>
      </p:sp>
    </p:spTree>
    <p:extLst>
      <p:ext uri="{BB962C8B-B14F-4D97-AF65-F5344CB8AC3E}">
        <p14:creationId xmlns:p14="http://schemas.microsoft.com/office/powerpoint/2010/main" val="1169281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Finishing the Dead Flat Frame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53" y="1524000"/>
            <a:ext cx="4416746" cy="21336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562600" y="1898302"/>
            <a:ext cx="2819400" cy="1384995"/>
          </a:xfrm>
          <a:prstGeom prst="rect">
            <a:avLst/>
          </a:prstGeom>
          <a:noFill/>
        </p:spPr>
        <p:txBody>
          <a:bodyPr wrap="square" rtlCol="0">
            <a:spAutoFit/>
          </a:bodyPr>
          <a:lstStyle/>
          <a:p>
            <a:r>
              <a:rPr lang="en-US" sz="1400" dirty="0" smtClean="0">
                <a:solidFill>
                  <a:schemeClr val="accent1"/>
                </a:solidFill>
              </a:rPr>
              <a:t>The chock will sit 1”proud of the toptimber as it’s sided dimension is 1” less. A chisel is used to pare the chock flush with the toptimber. Treenails may be added at this point or later.</a:t>
            </a:r>
            <a:endParaRPr lang="en-US" sz="1400" dirty="0">
              <a:solidFill>
                <a:schemeClr val="accent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4038600"/>
            <a:ext cx="3657600" cy="246425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19200" y="4343400"/>
            <a:ext cx="3213101" cy="1600438"/>
          </a:xfrm>
          <a:prstGeom prst="rect">
            <a:avLst/>
          </a:prstGeom>
          <a:noFill/>
        </p:spPr>
        <p:txBody>
          <a:bodyPr wrap="square" rtlCol="0">
            <a:spAutoFit/>
          </a:bodyPr>
          <a:lstStyle/>
          <a:p>
            <a:r>
              <a:rPr lang="en-US" sz="1400" dirty="0" smtClean="0">
                <a:solidFill>
                  <a:schemeClr val="accent1"/>
                </a:solidFill>
              </a:rPr>
              <a:t>Treenails are made using the Byrnes treenail drawplate. For a ship this size they are drawn to the next to the smallest hole. A No. 76 (.018” drill bit drills the correct sized hole. Be sure to use the same pattern when drilling the holes.</a:t>
            </a:r>
            <a:endParaRPr lang="en-US" sz="1400" dirty="0">
              <a:solidFill>
                <a:schemeClr val="accent1"/>
              </a:solidFill>
            </a:endParaRPr>
          </a:p>
        </p:txBody>
      </p:sp>
    </p:spTree>
    <p:extLst>
      <p:ext uri="{BB962C8B-B14F-4D97-AF65-F5344CB8AC3E}">
        <p14:creationId xmlns:p14="http://schemas.microsoft.com/office/powerpoint/2010/main" val="2283610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Raising the Dead Flat Frame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371600"/>
            <a:ext cx="5975604" cy="394216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524000" y="5562600"/>
            <a:ext cx="6280404" cy="954107"/>
          </a:xfrm>
          <a:prstGeom prst="rect">
            <a:avLst/>
          </a:prstGeom>
          <a:noFill/>
        </p:spPr>
        <p:txBody>
          <a:bodyPr wrap="square" rtlCol="0">
            <a:spAutoFit/>
          </a:bodyPr>
          <a:lstStyle/>
          <a:p>
            <a:r>
              <a:rPr lang="en-US" sz="1400" dirty="0" smtClean="0">
                <a:solidFill>
                  <a:schemeClr val="accent1"/>
                </a:solidFill>
              </a:rPr>
              <a:t>The dead flat frame is raised using the cardstock jig and machinist squares or 90 degree ply jig. What is important is that the frame is vertical and that the maximum height of breadth of the frame matches that drawn on the building board.</a:t>
            </a:r>
            <a:endParaRPr lang="en-US" sz="1400" dirty="0">
              <a:solidFill>
                <a:schemeClr val="accent1"/>
              </a:solidFill>
            </a:endParaRPr>
          </a:p>
        </p:txBody>
      </p:sp>
    </p:spTree>
    <p:extLst>
      <p:ext uri="{BB962C8B-B14F-4D97-AF65-F5344CB8AC3E}">
        <p14:creationId xmlns:p14="http://schemas.microsoft.com/office/powerpoint/2010/main" val="1576521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Raising the Dead Flat Frame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447800"/>
            <a:ext cx="6629400" cy="4955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8172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Dead Flat 1</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38200" y="1600200"/>
            <a:ext cx="3815240" cy="3175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105400" y="1600200"/>
            <a:ext cx="3248678" cy="3124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38200" y="5029200"/>
            <a:ext cx="7515878" cy="1169551"/>
          </a:xfrm>
          <a:prstGeom prst="rect">
            <a:avLst/>
          </a:prstGeom>
          <a:noFill/>
        </p:spPr>
        <p:txBody>
          <a:bodyPr wrap="square" rtlCol="0">
            <a:spAutoFit/>
          </a:bodyPr>
          <a:lstStyle/>
          <a:p>
            <a:r>
              <a:rPr lang="en-US" sz="1400" dirty="0" smtClean="0">
                <a:solidFill>
                  <a:schemeClr val="accent1"/>
                </a:solidFill>
              </a:rPr>
              <a:t>The dead flat 1 frame consists of a floor, second futtocks and toptimbers. The frame is constructed and chocked as before. The toptimber has mortises to receive the upper and lower port sills. Their height is taken on the sheer plan with a height gage and transferred to the  temporarily tacked in place frame. The frame is then removed and the mortises cut with a chisel.</a:t>
            </a:r>
            <a:endParaRPr lang="en-US" sz="1400" dirty="0">
              <a:solidFill>
                <a:schemeClr val="accent1"/>
              </a:solidFill>
            </a:endParaRPr>
          </a:p>
        </p:txBody>
      </p:sp>
    </p:spTree>
    <p:extLst>
      <p:ext uri="{BB962C8B-B14F-4D97-AF65-F5344CB8AC3E}">
        <p14:creationId xmlns:p14="http://schemas.microsoft.com/office/powerpoint/2010/main" val="778690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1 Fore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144" y="1508282"/>
            <a:ext cx="3626256" cy="451151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81600" y="2748377"/>
            <a:ext cx="3352800" cy="2031325"/>
          </a:xfrm>
          <a:prstGeom prst="rect">
            <a:avLst/>
          </a:prstGeom>
          <a:noFill/>
        </p:spPr>
        <p:txBody>
          <a:bodyPr wrap="square" rtlCol="0">
            <a:spAutoFit/>
          </a:bodyPr>
          <a:lstStyle/>
          <a:p>
            <a:r>
              <a:rPr lang="en-US" sz="1400" dirty="0" smtClean="0">
                <a:solidFill>
                  <a:schemeClr val="accent1"/>
                </a:solidFill>
              </a:rPr>
              <a:t>We have already prepared all the chock/first toptimber futtocks. The toptimber of frame 1 fore is shifted aft to accommodate the sweep port. The pattern is transferred form the sheer plan to the toptimber.  The wood is removed with a chisel or spindle sander, being careful to preserve the sided dimension.</a:t>
            </a:r>
            <a:endParaRPr lang="en-US" sz="1400" dirty="0">
              <a:solidFill>
                <a:schemeClr val="accent1"/>
              </a:solidFill>
            </a:endParaRPr>
          </a:p>
        </p:txBody>
      </p:sp>
    </p:spTree>
    <p:extLst>
      <p:ext uri="{BB962C8B-B14F-4D97-AF65-F5344CB8AC3E}">
        <p14:creationId xmlns:p14="http://schemas.microsoft.com/office/powerpoint/2010/main" val="895241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5800" y="914400"/>
            <a:ext cx="3733800" cy="4986589"/>
          </a:xfrm>
          <a:prstGeom prst="rect">
            <a:avLst/>
          </a:prstGeom>
          <a:ln>
            <a:noFill/>
          </a:ln>
          <a:effectLst>
            <a:outerShdw blurRad="292100" dist="139700" dir="2700000" algn="tl" rotWithShape="0">
              <a:srgbClr val="333333">
                <a:alpha val="65000"/>
              </a:srgbClr>
            </a:outerShdw>
          </a:effectLst>
        </p:spPr>
      </p:pic>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5797" y="912090"/>
            <a:ext cx="2890006" cy="5019815"/>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223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1 Fore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7167" y="1447801"/>
            <a:ext cx="6229667" cy="411479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457166" y="5715000"/>
            <a:ext cx="6315233" cy="738664"/>
          </a:xfrm>
          <a:prstGeom prst="rect">
            <a:avLst/>
          </a:prstGeom>
          <a:noFill/>
        </p:spPr>
        <p:txBody>
          <a:bodyPr wrap="square" rtlCol="0">
            <a:spAutoFit/>
          </a:bodyPr>
          <a:lstStyle/>
          <a:p>
            <a:r>
              <a:rPr lang="en-US" sz="1400" dirty="0" smtClean="0">
                <a:solidFill>
                  <a:schemeClr val="accent1"/>
                </a:solidFill>
              </a:rPr>
              <a:t>The shifted toptimbers are glued to the first futtocks. Spacers are used to maintain the proper 2 ½” shift when gluing. Chocks are added after the glue has set.</a:t>
            </a:r>
            <a:endParaRPr lang="en-US" sz="1400" dirty="0">
              <a:solidFill>
                <a:schemeClr val="accent1"/>
              </a:solidFill>
            </a:endParaRPr>
          </a:p>
        </p:txBody>
      </p:sp>
    </p:spTree>
    <p:extLst>
      <p:ext uri="{BB962C8B-B14F-4D97-AF65-F5344CB8AC3E}">
        <p14:creationId xmlns:p14="http://schemas.microsoft.com/office/powerpoint/2010/main" val="292126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1 Fore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447800"/>
            <a:ext cx="3048000" cy="399939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572" y="1461654"/>
            <a:ext cx="3595130" cy="398554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096818" y="5791200"/>
            <a:ext cx="7177884" cy="523220"/>
          </a:xfrm>
          <a:prstGeom prst="rect">
            <a:avLst/>
          </a:prstGeom>
          <a:noFill/>
        </p:spPr>
        <p:txBody>
          <a:bodyPr wrap="square" rtlCol="0">
            <a:spAutoFit/>
          </a:bodyPr>
          <a:lstStyle/>
          <a:p>
            <a:r>
              <a:rPr lang="en-US" sz="1400" dirty="0" smtClean="0">
                <a:solidFill>
                  <a:schemeClr val="accent1"/>
                </a:solidFill>
              </a:rPr>
              <a:t>The sweep port sills are marked out as before, cut and the frame glued in place. The sills are added along with temporary spacers (right photo, starboard view).</a:t>
            </a:r>
            <a:endParaRPr lang="en-US" sz="1400" dirty="0">
              <a:solidFill>
                <a:schemeClr val="accent1"/>
              </a:solidFill>
            </a:endParaRPr>
          </a:p>
        </p:txBody>
      </p:sp>
    </p:spTree>
    <p:extLst>
      <p:ext uri="{BB962C8B-B14F-4D97-AF65-F5344CB8AC3E}">
        <p14:creationId xmlns:p14="http://schemas.microsoft.com/office/powerpoint/2010/main" val="2705602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Remaining Frames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47800"/>
            <a:ext cx="4304449" cy="3200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447800"/>
            <a:ext cx="3586759" cy="32004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70527" y="5105400"/>
            <a:ext cx="7356046" cy="738664"/>
          </a:xfrm>
          <a:prstGeom prst="rect">
            <a:avLst/>
          </a:prstGeom>
          <a:noFill/>
        </p:spPr>
        <p:txBody>
          <a:bodyPr wrap="square" rtlCol="0">
            <a:spAutoFit/>
          </a:bodyPr>
          <a:lstStyle/>
          <a:p>
            <a:r>
              <a:rPr lang="en-US" sz="1400" dirty="0" smtClean="0">
                <a:solidFill>
                  <a:schemeClr val="accent1"/>
                </a:solidFill>
              </a:rPr>
              <a:t>The remaining frames are shaped and installed with care being given to the casts and shifts. Frame 2 fore shifts aft to form the fore face of the gun port. The markings for the sill mortises are being transferred above left. These markings are clearly viewed above right.</a:t>
            </a:r>
            <a:endParaRPr lang="en-US" sz="1400" dirty="0">
              <a:solidFill>
                <a:schemeClr val="accent1"/>
              </a:solidFill>
            </a:endParaRPr>
          </a:p>
        </p:txBody>
      </p:sp>
    </p:spTree>
    <p:extLst>
      <p:ext uri="{BB962C8B-B14F-4D97-AF65-F5344CB8AC3E}">
        <p14:creationId xmlns:p14="http://schemas.microsoft.com/office/powerpoint/2010/main" val="1080581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Frame 3 Fore</a:t>
            </a:r>
            <a:br>
              <a:rPr lang="en-US" dirty="0" smtClean="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1"/>
            <a:ext cx="3657600" cy="481404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486400" y="1620983"/>
            <a:ext cx="2895600" cy="1600438"/>
          </a:xfrm>
          <a:prstGeom prst="rect">
            <a:avLst/>
          </a:prstGeom>
          <a:noFill/>
        </p:spPr>
        <p:txBody>
          <a:bodyPr wrap="square" rtlCol="0">
            <a:spAutoFit/>
          </a:bodyPr>
          <a:lstStyle/>
          <a:p>
            <a:r>
              <a:rPr lang="en-US" sz="1400" dirty="0" smtClean="0">
                <a:solidFill>
                  <a:schemeClr val="accent1"/>
                </a:solidFill>
              </a:rPr>
              <a:t>Frame 3 aft has a substantial shift forward to frame the aft side of the gunport. Note that it is cast 1” from the aft side of the second toptimber.</a:t>
            </a:r>
            <a:r>
              <a:rPr lang="en-US" sz="1400" dirty="0">
                <a:solidFill>
                  <a:schemeClr val="accent1"/>
                </a:solidFill>
              </a:rPr>
              <a:t> The upper sills are beveled and the lower sills have a birdsmouth </a:t>
            </a:r>
            <a:r>
              <a:rPr lang="en-US" sz="1400" dirty="0" smtClean="0">
                <a:solidFill>
                  <a:schemeClr val="accent1"/>
                </a:solidFill>
              </a:rPr>
              <a:t>shape.</a:t>
            </a:r>
            <a:endParaRPr lang="en-US" sz="1400" dirty="0">
              <a:solidFill>
                <a:schemeClr val="accent1"/>
              </a:solidFill>
            </a:endParaRP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84982" y="3365673"/>
            <a:ext cx="2576384" cy="3011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1398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the Gunports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181" y="1524000"/>
            <a:ext cx="3622876" cy="36599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108" y="1524000"/>
            <a:ext cx="4033646" cy="363500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92017" y="5486400"/>
            <a:ext cx="7836719" cy="738664"/>
          </a:xfrm>
          <a:prstGeom prst="rect">
            <a:avLst/>
          </a:prstGeom>
          <a:noFill/>
        </p:spPr>
        <p:txBody>
          <a:bodyPr wrap="square" rtlCol="0">
            <a:spAutoFit/>
          </a:bodyPr>
          <a:lstStyle/>
          <a:p>
            <a:r>
              <a:rPr lang="en-US" sz="1400" dirty="0" smtClean="0">
                <a:solidFill>
                  <a:schemeClr val="accent1"/>
                </a:solidFill>
              </a:rPr>
              <a:t>With the upper sill installed frames 2 aft and 3 fore are glued in place with spacers to the adjacent frames. The lower sill height is transferred to the frames and a sanding stick is used to reduce them to their final height parallel orientation amidships.</a:t>
            </a:r>
            <a:endParaRPr lang="en-US" sz="1400" dirty="0">
              <a:solidFill>
                <a:schemeClr val="accent1"/>
              </a:solidFill>
            </a:endParaRPr>
          </a:p>
        </p:txBody>
      </p:sp>
    </p:spTree>
    <p:extLst>
      <p:ext uri="{BB962C8B-B14F-4D97-AF65-F5344CB8AC3E}">
        <p14:creationId xmlns:p14="http://schemas.microsoft.com/office/powerpoint/2010/main" val="2344237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Sill and Toptimber Details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447800"/>
            <a:ext cx="4927092" cy="46482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172200" y="2514600"/>
            <a:ext cx="2438400" cy="2246769"/>
          </a:xfrm>
          <a:prstGeom prst="rect">
            <a:avLst/>
          </a:prstGeom>
          <a:noFill/>
        </p:spPr>
        <p:txBody>
          <a:bodyPr wrap="square" rtlCol="0">
            <a:spAutoFit/>
          </a:bodyPr>
          <a:lstStyle/>
          <a:p>
            <a:r>
              <a:rPr lang="en-US" sz="1400" dirty="0" smtClean="0">
                <a:solidFill>
                  <a:schemeClr val="accent1"/>
                </a:solidFill>
              </a:rPr>
              <a:t>The lower sills are added and the toptimber above the sills is being constructed. It’s shape is derived from the toptimber of frame 3 fore. The toptimber of frame 2 aft is similarly made and the sided curve at the top is added before gluing in place.</a:t>
            </a:r>
            <a:endParaRPr lang="en-US" sz="1400" dirty="0">
              <a:solidFill>
                <a:schemeClr val="accent1"/>
              </a:solidFill>
            </a:endParaRPr>
          </a:p>
        </p:txBody>
      </p:sp>
    </p:spTree>
    <p:extLst>
      <p:ext uri="{BB962C8B-B14F-4D97-AF65-F5344CB8AC3E}">
        <p14:creationId xmlns:p14="http://schemas.microsoft.com/office/powerpoint/2010/main" val="1268866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Completed Framing </a:t>
            </a:r>
            <a:br>
              <a:rPr lang="en-US" dirty="0" smtClean="0"/>
            </a:br>
            <a:r>
              <a:rPr lang="en-US" dirty="0" smtClean="0"/>
              <a:t>Prior to Fairing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607338"/>
            <a:ext cx="3581399" cy="38917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607337"/>
            <a:ext cx="2918085" cy="383391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38201" y="5715000"/>
            <a:ext cx="7185284" cy="523220"/>
          </a:xfrm>
          <a:prstGeom prst="rect">
            <a:avLst/>
          </a:prstGeom>
          <a:noFill/>
        </p:spPr>
        <p:txBody>
          <a:bodyPr wrap="square" rtlCol="0">
            <a:spAutoFit/>
          </a:bodyPr>
          <a:lstStyle/>
          <a:p>
            <a:r>
              <a:rPr lang="en-US" sz="1400" dirty="0" smtClean="0">
                <a:solidFill>
                  <a:schemeClr val="accent1"/>
                </a:solidFill>
              </a:rPr>
              <a:t>Note the reduced shape of the toptimbers on frames 4 and 5 aft as well as the spacers between all the toptimbers to aid in fairing.</a:t>
            </a:r>
            <a:endParaRPr lang="en-US" sz="1400" dirty="0">
              <a:solidFill>
                <a:schemeClr val="accent1"/>
              </a:solidFill>
            </a:endParaRPr>
          </a:p>
        </p:txBody>
      </p:sp>
    </p:spTree>
    <p:extLst>
      <p:ext uri="{BB962C8B-B14F-4D97-AF65-F5344CB8AC3E}">
        <p14:creationId xmlns:p14="http://schemas.microsoft.com/office/powerpoint/2010/main" val="502404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Fairing the Hull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90600" y="1600200"/>
            <a:ext cx="4775200" cy="3581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172200" y="2052072"/>
            <a:ext cx="2514600" cy="2677656"/>
          </a:xfrm>
          <a:prstGeom prst="rect">
            <a:avLst/>
          </a:prstGeom>
          <a:noFill/>
        </p:spPr>
        <p:txBody>
          <a:bodyPr wrap="square" rtlCol="0">
            <a:spAutoFit/>
          </a:bodyPr>
          <a:lstStyle/>
          <a:p>
            <a:r>
              <a:rPr lang="en-US" sz="1400" dirty="0" smtClean="0">
                <a:solidFill>
                  <a:schemeClr val="accent1"/>
                </a:solidFill>
              </a:rPr>
              <a:t>Fairing the hull is easily done by placing pencil marks up and down all the frames. Starting with 80 garnet paper wood is removed until all the pencil marks are removed. Progressively finer garnet paper (120, 180 grit) is used as the fairing nears completion. Pencil marks are frequently reapplied to highlight low spots.</a:t>
            </a:r>
            <a:endParaRPr lang="en-US" sz="1400" dirty="0">
              <a:solidFill>
                <a:schemeClr val="accent1"/>
              </a:solidFill>
            </a:endParaRPr>
          </a:p>
        </p:txBody>
      </p:sp>
    </p:spTree>
    <p:extLst>
      <p:ext uri="{BB962C8B-B14F-4D97-AF65-F5344CB8AC3E}">
        <p14:creationId xmlns:p14="http://schemas.microsoft.com/office/powerpoint/2010/main" val="1698118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Faired Hull - Exterior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203" y="1447800"/>
            <a:ext cx="4132258" cy="4495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914400" y="6172200"/>
            <a:ext cx="7543800" cy="307777"/>
          </a:xfrm>
          <a:prstGeom prst="rect">
            <a:avLst/>
          </a:prstGeom>
          <a:noFill/>
        </p:spPr>
        <p:txBody>
          <a:bodyPr wrap="square" rtlCol="0">
            <a:spAutoFit/>
          </a:bodyPr>
          <a:lstStyle/>
          <a:p>
            <a:pPr algn="ctr"/>
            <a:r>
              <a:rPr lang="en-US" sz="1400" dirty="0" smtClean="0">
                <a:solidFill>
                  <a:schemeClr val="accent1"/>
                </a:solidFill>
              </a:rPr>
              <a:t>Battens are installed at the toptimber line to prevent them from shifting.</a:t>
            </a:r>
            <a:endParaRPr lang="en-US" sz="1400" dirty="0">
              <a:solidFill>
                <a:schemeClr val="accent1"/>
              </a:solidFill>
            </a:endParaRPr>
          </a:p>
        </p:txBody>
      </p:sp>
    </p:spTree>
    <p:extLst>
      <p:ext uri="{BB962C8B-B14F-4D97-AF65-F5344CB8AC3E}">
        <p14:creationId xmlns:p14="http://schemas.microsoft.com/office/powerpoint/2010/main" val="487414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Faired Hull - Interior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041" y="1524000"/>
            <a:ext cx="5071919" cy="4535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615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Keel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0213" y="1447800"/>
            <a:ext cx="2319482" cy="16169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427" y="1447800"/>
            <a:ext cx="1938481" cy="158305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8602" y="1438318"/>
            <a:ext cx="2485186" cy="160202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4567" y="4009767"/>
            <a:ext cx="3886200" cy="211723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00213" y="3429000"/>
            <a:ext cx="1938481" cy="369332"/>
          </a:xfrm>
          <a:prstGeom prst="rect">
            <a:avLst/>
          </a:prstGeom>
          <a:noFill/>
        </p:spPr>
        <p:txBody>
          <a:bodyPr wrap="square" rtlCol="0">
            <a:spAutoFit/>
          </a:bodyPr>
          <a:lstStyle/>
          <a:p>
            <a:endParaRPr lang="en-US" dirty="0"/>
          </a:p>
        </p:txBody>
      </p:sp>
      <p:sp>
        <p:nvSpPr>
          <p:cNvPr id="10" name="TextBox 9"/>
          <p:cNvSpPr txBox="1"/>
          <p:nvPr/>
        </p:nvSpPr>
        <p:spPr>
          <a:xfrm>
            <a:off x="3336059" y="3429000"/>
            <a:ext cx="1938481" cy="369332"/>
          </a:xfrm>
          <a:prstGeom prst="rect">
            <a:avLst/>
          </a:prstGeom>
          <a:noFill/>
        </p:spPr>
        <p:txBody>
          <a:bodyPr wrap="square" rtlCol="0">
            <a:spAutoFit/>
          </a:bodyPr>
          <a:lstStyle/>
          <a:p>
            <a:endParaRPr lang="en-US" dirty="0"/>
          </a:p>
        </p:txBody>
      </p:sp>
      <p:sp>
        <p:nvSpPr>
          <p:cNvPr id="11" name="TextBox 10"/>
          <p:cNvSpPr txBox="1"/>
          <p:nvPr/>
        </p:nvSpPr>
        <p:spPr>
          <a:xfrm>
            <a:off x="762000" y="3342844"/>
            <a:ext cx="1938481" cy="338554"/>
          </a:xfrm>
          <a:prstGeom prst="rect">
            <a:avLst/>
          </a:prstGeom>
          <a:noFill/>
        </p:spPr>
        <p:txBody>
          <a:bodyPr wrap="square" rtlCol="0">
            <a:spAutoFit/>
          </a:bodyPr>
          <a:lstStyle/>
          <a:p>
            <a:pPr algn="ctr"/>
            <a:r>
              <a:rPr lang="en-US" sz="1600" dirty="0" smtClean="0">
                <a:solidFill>
                  <a:schemeClr val="accent1"/>
                </a:solidFill>
              </a:rPr>
              <a:t>Scarph position</a:t>
            </a:r>
            <a:endParaRPr lang="en-US" sz="1600" dirty="0">
              <a:solidFill>
                <a:schemeClr val="accent1"/>
              </a:solidFill>
            </a:endParaRPr>
          </a:p>
        </p:txBody>
      </p:sp>
      <p:sp>
        <p:nvSpPr>
          <p:cNvPr id="12" name="TextBox 11"/>
          <p:cNvSpPr txBox="1"/>
          <p:nvPr/>
        </p:nvSpPr>
        <p:spPr>
          <a:xfrm>
            <a:off x="3193192" y="3219734"/>
            <a:ext cx="2590800" cy="584775"/>
          </a:xfrm>
          <a:prstGeom prst="rect">
            <a:avLst/>
          </a:prstGeom>
          <a:noFill/>
        </p:spPr>
        <p:txBody>
          <a:bodyPr wrap="square" rtlCol="0">
            <a:spAutoFit/>
          </a:bodyPr>
          <a:lstStyle/>
          <a:p>
            <a:pPr algn="ctr"/>
            <a:r>
              <a:rPr lang="en-US" sz="1600" dirty="0" smtClean="0">
                <a:solidFill>
                  <a:schemeClr val="accent1"/>
                </a:solidFill>
              </a:rPr>
              <a:t>Cutting scarph joint </a:t>
            </a:r>
          </a:p>
          <a:p>
            <a:pPr algn="ctr"/>
            <a:r>
              <a:rPr lang="en-US" sz="1600" dirty="0" smtClean="0">
                <a:solidFill>
                  <a:schemeClr val="accent1"/>
                </a:solidFill>
              </a:rPr>
              <a:t>on Byrnes saw</a:t>
            </a:r>
            <a:endParaRPr lang="en-US" sz="1600" dirty="0">
              <a:solidFill>
                <a:schemeClr val="accent1"/>
              </a:solidFill>
            </a:endParaRPr>
          </a:p>
        </p:txBody>
      </p:sp>
      <p:sp>
        <p:nvSpPr>
          <p:cNvPr id="14" name="TextBox 13"/>
          <p:cNvSpPr txBox="1"/>
          <p:nvPr/>
        </p:nvSpPr>
        <p:spPr>
          <a:xfrm>
            <a:off x="6058602" y="3335867"/>
            <a:ext cx="2485186" cy="338554"/>
          </a:xfrm>
          <a:prstGeom prst="rect">
            <a:avLst/>
          </a:prstGeom>
          <a:noFill/>
        </p:spPr>
        <p:txBody>
          <a:bodyPr wrap="square" rtlCol="0">
            <a:spAutoFit/>
          </a:bodyPr>
          <a:lstStyle/>
          <a:p>
            <a:r>
              <a:rPr lang="en-US" sz="1600" dirty="0" smtClean="0">
                <a:solidFill>
                  <a:schemeClr val="accent1"/>
                </a:solidFill>
              </a:rPr>
              <a:t>Gluing with black paper</a:t>
            </a:r>
            <a:endParaRPr lang="en-US" sz="1600" dirty="0">
              <a:solidFill>
                <a:schemeClr val="accent1"/>
              </a:solidFill>
            </a:endParaRPr>
          </a:p>
        </p:txBody>
      </p:sp>
      <p:sp>
        <p:nvSpPr>
          <p:cNvPr id="15" name="TextBox 14"/>
          <p:cNvSpPr txBox="1"/>
          <p:nvPr/>
        </p:nvSpPr>
        <p:spPr>
          <a:xfrm>
            <a:off x="3650392" y="6324600"/>
            <a:ext cx="1676400" cy="338554"/>
          </a:xfrm>
          <a:prstGeom prst="rect">
            <a:avLst/>
          </a:prstGeom>
          <a:noFill/>
        </p:spPr>
        <p:txBody>
          <a:bodyPr wrap="square" rtlCol="0">
            <a:spAutoFit/>
          </a:bodyPr>
          <a:lstStyle/>
          <a:p>
            <a:r>
              <a:rPr lang="en-US" sz="1600" dirty="0" smtClean="0">
                <a:solidFill>
                  <a:schemeClr val="accent1"/>
                </a:solidFill>
              </a:rPr>
              <a:t>Marking rabbet</a:t>
            </a:r>
            <a:endParaRPr lang="en-US" sz="1600" dirty="0">
              <a:solidFill>
                <a:schemeClr val="accent1"/>
              </a:solidFill>
            </a:endParaRPr>
          </a:p>
        </p:txBody>
      </p:sp>
    </p:spTree>
    <p:extLst>
      <p:ext uri="{BB962C8B-B14F-4D97-AF65-F5344CB8AC3E}">
        <p14:creationId xmlns:p14="http://schemas.microsoft.com/office/powerpoint/2010/main" val="23683237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Out the Hull</a:t>
            </a:r>
            <a:endParaRPr lang="en-US" dirty="0"/>
          </a:p>
        </p:txBody>
      </p:sp>
      <p:sp>
        <p:nvSpPr>
          <p:cNvPr id="3" name="TextBox 2"/>
          <p:cNvSpPr txBox="1"/>
          <p:nvPr/>
        </p:nvSpPr>
        <p:spPr>
          <a:xfrm>
            <a:off x="1295400" y="1828800"/>
            <a:ext cx="6477000" cy="3416320"/>
          </a:xfrm>
          <a:prstGeom prst="rect">
            <a:avLst/>
          </a:prstGeom>
          <a:noFill/>
        </p:spPr>
        <p:txBody>
          <a:bodyPr wrap="square" rtlCol="0">
            <a:spAutoFit/>
          </a:bodyPr>
          <a:lstStyle/>
          <a:p>
            <a:r>
              <a:rPr lang="en-US" sz="2400" dirty="0" smtClean="0">
                <a:solidFill>
                  <a:schemeClr val="accent1"/>
                </a:solidFill>
              </a:rPr>
              <a:t>Your fully framed hull may be displayed as is or fitted out to whatever extent you wish. As an example, the following cross-section model of the </a:t>
            </a:r>
            <a:r>
              <a:rPr lang="en-US" sz="2400" i="1" dirty="0" smtClean="0">
                <a:solidFill>
                  <a:schemeClr val="accent1"/>
                </a:solidFill>
              </a:rPr>
              <a:t>Swan</a:t>
            </a:r>
            <a:r>
              <a:rPr lang="en-US" sz="2400" dirty="0" smtClean="0">
                <a:solidFill>
                  <a:schemeClr val="accent1"/>
                </a:solidFill>
              </a:rPr>
              <a:t> class ship </a:t>
            </a:r>
            <a:r>
              <a:rPr lang="en-US" sz="2400" i="1" dirty="0" smtClean="0">
                <a:solidFill>
                  <a:schemeClr val="accent1"/>
                </a:solidFill>
              </a:rPr>
              <a:t>Pegasus</a:t>
            </a:r>
            <a:r>
              <a:rPr lang="en-US" sz="2400" dirty="0" smtClean="0">
                <a:solidFill>
                  <a:schemeClr val="accent1"/>
                </a:solidFill>
              </a:rPr>
              <a:t> is fully planked and fitted out with cannons, pumps and all planking. A photoetched sheet and cannons are available from Admiralty Models </a:t>
            </a:r>
            <a:r>
              <a:rPr lang="en-US" sz="2400" dirty="0" smtClean="0">
                <a:solidFill>
                  <a:schemeClr val="accent1"/>
                </a:solidFill>
                <a:hlinkClick r:id="rId2"/>
              </a:rPr>
              <a:t>www.admiraltymodels.com</a:t>
            </a:r>
            <a:r>
              <a:rPr lang="en-US" sz="2400" dirty="0" smtClean="0">
                <a:solidFill>
                  <a:schemeClr val="accent1"/>
                </a:solidFill>
              </a:rPr>
              <a:t> to help in this regard.</a:t>
            </a:r>
            <a:endParaRPr lang="en-US" sz="2400" dirty="0">
              <a:solidFill>
                <a:schemeClr val="accent1"/>
              </a:solidFill>
            </a:endParaRPr>
          </a:p>
        </p:txBody>
      </p:sp>
    </p:spTree>
    <p:extLst>
      <p:ext uri="{BB962C8B-B14F-4D97-AF65-F5344CB8AC3E}">
        <p14:creationId xmlns:p14="http://schemas.microsoft.com/office/powerpoint/2010/main" val="710971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848" y="1088136"/>
            <a:ext cx="6242304" cy="468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628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848" y="838200"/>
            <a:ext cx="6242304" cy="468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6569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848" y="1088136"/>
            <a:ext cx="6242304" cy="468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70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848" y="1088136"/>
            <a:ext cx="6242304" cy="468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7000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848" y="1088136"/>
            <a:ext cx="6242304" cy="4681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4771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the Rabbet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371600"/>
            <a:ext cx="3187939" cy="25825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371600"/>
            <a:ext cx="2996130" cy="255906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990600" y="4114800"/>
            <a:ext cx="3200400" cy="307777"/>
          </a:xfrm>
          <a:prstGeom prst="rect">
            <a:avLst/>
          </a:prstGeom>
          <a:noFill/>
        </p:spPr>
        <p:txBody>
          <a:bodyPr wrap="square" rtlCol="0">
            <a:spAutoFit/>
          </a:bodyPr>
          <a:lstStyle/>
          <a:p>
            <a:pPr algn="ctr"/>
            <a:r>
              <a:rPr lang="en-US" sz="1400" dirty="0" smtClean="0">
                <a:solidFill>
                  <a:schemeClr val="accent1"/>
                </a:solidFill>
              </a:rPr>
              <a:t>Using the mill with 45 degree bit</a:t>
            </a:r>
            <a:endParaRPr lang="en-US" sz="1400" dirty="0">
              <a:solidFill>
                <a:schemeClr val="accent1"/>
              </a:solidFill>
            </a:endParaRPr>
          </a:p>
        </p:txBody>
      </p:sp>
      <p:sp>
        <p:nvSpPr>
          <p:cNvPr id="7" name="TextBox 6"/>
          <p:cNvSpPr txBox="1"/>
          <p:nvPr/>
        </p:nvSpPr>
        <p:spPr>
          <a:xfrm>
            <a:off x="5105400" y="4114799"/>
            <a:ext cx="3300930" cy="307777"/>
          </a:xfrm>
          <a:prstGeom prst="rect">
            <a:avLst/>
          </a:prstGeom>
          <a:noFill/>
        </p:spPr>
        <p:txBody>
          <a:bodyPr wrap="square" rtlCol="0">
            <a:spAutoFit/>
          </a:bodyPr>
          <a:lstStyle/>
          <a:p>
            <a:pPr algn="ctr"/>
            <a:r>
              <a:rPr lang="en-US" sz="1400" dirty="0" smtClean="0">
                <a:solidFill>
                  <a:schemeClr val="accent1"/>
                </a:solidFill>
              </a:rPr>
              <a:t>Using a micro gouge, V-shaped</a:t>
            </a:r>
            <a:endParaRPr lang="en-US" sz="1400" dirty="0">
              <a:solidFill>
                <a:schemeClr val="accent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495800"/>
            <a:ext cx="3352800" cy="1998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9261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Keel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735" y="1295400"/>
            <a:ext cx="2514600" cy="243198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361" y="1304636"/>
            <a:ext cx="4170194" cy="242505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117" y="4375727"/>
            <a:ext cx="3142488" cy="219051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03571" y="3886200"/>
            <a:ext cx="2456865" cy="307777"/>
          </a:xfrm>
          <a:prstGeom prst="rect">
            <a:avLst/>
          </a:prstGeom>
          <a:noFill/>
        </p:spPr>
        <p:txBody>
          <a:bodyPr wrap="square" rtlCol="0">
            <a:spAutoFit/>
          </a:bodyPr>
          <a:lstStyle/>
          <a:p>
            <a:pPr algn="ctr"/>
            <a:r>
              <a:rPr lang="en-US" sz="1400" dirty="0" smtClean="0">
                <a:solidFill>
                  <a:schemeClr val="accent1"/>
                </a:solidFill>
              </a:rPr>
              <a:t>Harris  cut joints</a:t>
            </a:r>
            <a:endParaRPr lang="en-US" sz="1400" dirty="0">
              <a:solidFill>
                <a:schemeClr val="accent1"/>
              </a:solidFill>
            </a:endParaRPr>
          </a:p>
        </p:txBody>
      </p:sp>
      <p:sp>
        <p:nvSpPr>
          <p:cNvPr id="7" name="TextBox 6"/>
          <p:cNvSpPr txBox="1"/>
          <p:nvPr/>
        </p:nvSpPr>
        <p:spPr>
          <a:xfrm>
            <a:off x="4126361" y="3862288"/>
            <a:ext cx="4170194" cy="307777"/>
          </a:xfrm>
          <a:prstGeom prst="rect">
            <a:avLst/>
          </a:prstGeom>
          <a:noFill/>
        </p:spPr>
        <p:txBody>
          <a:bodyPr wrap="square" rtlCol="0">
            <a:spAutoFit/>
          </a:bodyPr>
          <a:lstStyle/>
          <a:p>
            <a:pPr algn="ctr"/>
            <a:r>
              <a:rPr lang="en-US" sz="1400" dirty="0" smtClean="0">
                <a:solidFill>
                  <a:schemeClr val="accent1"/>
                </a:solidFill>
              </a:rPr>
              <a:t>“Tarred” paper glued to bottom of keel</a:t>
            </a:r>
            <a:endParaRPr lang="en-US" sz="1400" dirty="0">
              <a:solidFill>
                <a:schemeClr val="accent1"/>
              </a:solidFill>
            </a:endParaRPr>
          </a:p>
        </p:txBody>
      </p:sp>
      <p:sp>
        <p:nvSpPr>
          <p:cNvPr id="8" name="TextBox 7"/>
          <p:cNvSpPr txBox="1"/>
          <p:nvPr/>
        </p:nvSpPr>
        <p:spPr>
          <a:xfrm>
            <a:off x="5943601" y="5062210"/>
            <a:ext cx="2209800" cy="523220"/>
          </a:xfrm>
          <a:prstGeom prst="rect">
            <a:avLst/>
          </a:prstGeom>
          <a:noFill/>
        </p:spPr>
        <p:txBody>
          <a:bodyPr wrap="square" rtlCol="0">
            <a:spAutoFit/>
          </a:bodyPr>
          <a:lstStyle/>
          <a:p>
            <a:pPr algn="ctr"/>
            <a:r>
              <a:rPr lang="en-US" sz="1400" dirty="0" smtClean="0">
                <a:solidFill>
                  <a:schemeClr val="accent1"/>
                </a:solidFill>
              </a:rPr>
              <a:t>The false keel is</a:t>
            </a:r>
          </a:p>
          <a:p>
            <a:pPr algn="ctr"/>
            <a:r>
              <a:rPr lang="en-US" sz="1400" dirty="0" smtClean="0">
                <a:solidFill>
                  <a:schemeClr val="accent1"/>
                </a:solidFill>
              </a:rPr>
              <a:t> glued to the keel</a:t>
            </a:r>
            <a:endParaRPr lang="en-US" sz="1400" dirty="0">
              <a:solidFill>
                <a:schemeClr val="accent1"/>
              </a:solidFill>
            </a:endParaRPr>
          </a:p>
        </p:txBody>
      </p:sp>
    </p:spTree>
    <p:extLst>
      <p:ext uri="{BB962C8B-B14F-4D97-AF65-F5344CB8AC3E}">
        <p14:creationId xmlns:p14="http://schemas.microsoft.com/office/powerpoint/2010/main" val="3480931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Rising Wood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810000"/>
            <a:ext cx="4340453" cy="26274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447800"/>
            <a:ext cx="3352800" cy="19149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253" y="1447800"/>
            <a:ext cx="2641600" cy="1981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43535" y="4343400"/>
            <a:ext cx="2456865" cy="1384995"/>
          </a:xfrm>
          <a:prstGeom prst="rect">
            <a:avLst/>
          </a:prstGeom>
          <a:noFill/>
        </p:spPr>
        <p:txBody>
          <a:bodyPr wrap="square" rtlCol="0">
            <a:spAutoFit/>
          </a:bodyPr>
          <a:lstStyle/>
          <a:p>
            <a:r>
              <a:rPr lang="en-US" sz="1400" dirty="0" smtClean="0">
                <a:solidFill>
                  <a:schemeClr val="accent1"/>
                </a:solidFill>
              </a:rPr>
              <a:t>The rising wood pattern is rubber cemented to the wood blank. The scores are cut on the table saw using the fence as a stop for accuracy on all three sides.</a:t>
            </a:r>
            <a:endParaRPr lang="en-US" sz="1400" dirty="0">
              <a:solidFill>
                <a:schemeClr val="accent1"/>
              </a:solidFill>
            </a:endParaRPr>
          </a:p>
        </p:txBody>
      </p:sp>
    </p:spTree>
    <p:extLst>
      <p:ext uri="{BB962C8B-B14F-4D97-AF65-F5344CB8AC3E}">
        <p14:creationId xmlns:p14="http://schemas.microsoft.com/office/powerpoint/2010/main" val="1429335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Rising Wood/Keel Assembly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662" y="1676400"/>
            <a:ext cx="6672676" cy="314658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71600" y="5257800"/>
            <a:ext cx="6324600" cy="523220"/>
          </a:xfrm>
          <a:prstGeom prst="rect">
            <a:avLst/>
          </a:prstGeom>
          <a:noFill/>
        </p:spPr>
        <p:txBody>
          <a:bodyPr wrap="square" rtlCol="0">
            <a:spAutoFit/>
          </a:bodyPr>
          <a:lstStyle/>
          <a:p>
            <a:r>
              <a:rPr lang="en-US" sz="1400" dirty="0" smtClean="0">
                <a:solidFill>
                  <a:schemeClr val="accent1"/>
                </a:solidFill>
              </a:rPr>
              <a:t>Using 1 ½” spacers, the rising wood is glued to the keel. It should overhang the keel by 1 ½” on each side.</a:t>
            </a:r>
            <a:endParaRPr lang="en-US" sz="1400" dirty="0">
              <a:solidFill>
                <a:schemeClr val="accent1"/>
              </a:solidFill>
            </a:endParaRPr>
          </a:p>
        </p:txBody>
      </p:sp>
    </p:spTree>
    <p:extLst>
      <p:ext uri="{BB962C8B-B14F-4D97-AF65-F5344CB8AC3E}">
        <p14:creationId xmlns:p14="http://schemas.microsoft.com/office/powerpoint/2010/main" val="3961242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Completed Keel, False Keel,</a:t>
            </a:r>
            <a:br>
              <a:rPr lang="en-US" dirty="0" smtClean="0"/>
            </a:br>
            <a:r>
              <a:rPr lang="en-US" dirty="0" smtClean="0"/>
              <a:t> and Rising Wood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364" y="1752600"/>
            <a:ext cx="7162800" cy="364423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062182" y="5682734"/>
            <a:ext cx="7001164" cy="307777"/>
          </a:xfrm>
          <a:prstGeom prst="rect">
            <a:avLst/>
          </a:prstGeom>
          <a:noFill/>
        </p:spPr>
        <p:txBody>
          <a:bodyPr wrap="square" rtlCol="0">
            <a:spAutoFit/>
          </a:bodyPr>
          <a:lstStyle/>
          <a:p>
            <a:r>
              <a:rPr lang="en-US" sz="1400" dirty="0" smtClean="0">
                <a:solidFill>
                  <a:schemeClr val="accent1"/>
                </a:solidFill>
              </a:rPr>
              <a:t>The completed scored rising wood assemblies and non-scored (upper right) assembly.</a:t>
            </a:r>
            <a:endParaRPr lang="en-US" sz="1400" dirty="0">
              <a:solidFill>
                <a:schemeClr val="accent1"/>
              </a:solidFill>
            </a:endParaRPr>
          </a:p>
        </p:txBody>
      </p:sp>
    </p:spTree>
    <p:extLst>
      <p:ext uri="{BB962C8B-B14F-4D97-AF65-F5344CB8AC3E}">
        <p14:creationId xmlns:p14="http://schemas.microsoft.com/office/powerpoint/2010/main" val="4210187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Bolting Keel to Building Board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447800"/>
            <a:ext cx="3302000" cy="24765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4343400"/>
            <a:ext cx="6941815" cy="202387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05400" y="2057400"/>
            <a:ext cx="2667000" cy="1077218"/>
          </a:xfrm>
          <a:prstGeom prst="rect">
            <a:avLst/>
          </a:prstGeom>
          <a:noFill/>
        </p:spPr>
        <p:txBody>
          <a:bodyPr wrap="square" rtlCol="0">
            <a:spAutoFit/>
          </a:bodyPr>
          <a:lstStyle/>
          <a:p>
            <a:r>
              <a:rPr lang="en-US" sz="1600" dirty="0" smtClean="0">
                <a:solidFill>
                  <a:schemeClr val="accent1"/>
                </a:solidFill>
              </a:rPr>
              <a:t>Holes are drilled in the proper locations on the keel and a 6-32 tap creates the threaded hole.</a:t>
            </a:r>
            <a:endParaRPr lang="en-US" sz="1600" dirty="0">
              <a:solidFill>
                <a:schemeClr val="accent1"/>
              </a:solidFill>
            </a:endParaRPr>
          </a:p>
        </p:txBody>
      </p:sp>
    </p:spTree>
    <p:extLst>
      <p:ext uri="{BB962C8B-B14F-4D97-AF65-F5344CB8AC3E}">
        <p14:creationId xmlns:p14="http://schemas.microsoft.com/office/powerpoint/2010/main" val="40739431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212</TotalTime>
  <Words>1214</Words>
  <Application>Microsoft Office PowerPoint</Application>
  <PresentationFormat>On-screen Show (4:3)</PresentationFormat>
  <Paragraphs>69</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Apex</vt:lpstr>
      <vt:lpstr>The Fully Framed Cross-section</vt:lpstr>
      <vt:lpstr>PowerPoint Presentation</vt:lpstr>
      <vt:lpstr>The Keel</vt:lpstr>
      <vt:lpstr>Cutting the Rabbet</vt:lpstr>
      <vt:lpstr>False Keel</vt:lpstr>
      <vt:lpstr>Rising Wood</vt:lpstr>
      <vt:lpstr>Rising Wood/Keel Assembly</vt:lpstr>
      <vt:lpstr>Completed Keel, False Keel,  and Rising Wood </vt:lpstr>
      <vt:lpstr>Bolting Keel to Building Board</vt:lpstr>
      <vt:lpstr>Raising the Floors</vt:lpstr>
      <vt:lpstr>The Dead Flat Frame</vt:lpstr>
      <vt:lpstr>The First Futtocks</vt:lpstr>
      <vt:lpstr>The Dead Flat Frame</vt:lpstr>
      <vt:lpstr>The Dead Flat Frame</vt:lpstr>
      <vt:lpstr>Finishing the Dead Flat Frame</vt:lpstr>
      <vt:lpstr>Raising the Dead Flat Frame</vt:lpstr>
      <vt:lpstr>Raising the Dead Flat Frame</vt:lpstr>
      <vt:lpstr>Frame Dead Flat 1</vt:lpstr>
      <vt:lpstr>Frame 1 Fore</vt:lpstr>
      <vt:lpstr>Frame 1 Fore</vt:lpstr>
      <vt:lpstr>Frame 1 Fore</vt:lpstr>
      <vt:lpstr>The Remaining Frames</vt:lpstr>
      <vt:lpstr>Frame 3 Fore </vt:lpstr>
      <vt:lpstr>Framing the Gunports</vt:lpstr>
      <vt:lpstr>Sill and Toptimber Details</vt:lpstr>
      <vt:lpstr>Completed Framing  Prior to Fairing</vt:lpstr>
      <vt:lpstr>Fairing the Hull</vt:lpstr>
      <vt:lpstr>The Faired Hull - Exterior</vt:lpstr>
      <vt:lpstr>The Faired Hull - Interior</vt:lpstr>
      <vt:lpstr>Fitting Out the Hull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Fully Framed Cross-section</dc:title>
  <dc:creator>Greg Herbert</dc:creator>
  <cp:lastModifiedBy>Greg Herbert</cp:lastModifiedBy>
  <cp:revision>33</cp:revision>
  <dcterms:created xsi:type="dcterms:W3CDTF">2012-07-13T18:05:34Z</dcterms:created>
  <dcterms:modified xsi:type="dcterms:W3CDTF">2012-09-21T17:48:00Z</dcterms:modified>
</cp:coreProperties>
</file>